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07/05/2010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ENFOQUE SISTEMICO DEL MARKETING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OBJETOS DEL MARKETING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EMPRESA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Es toda persona que trabaja bajo un producto o servicio con el fin de lucrar u obtener ganancias.</a:t>
            </a:r>
          </a:p>
          <a:p>
            <a:pPr algn="just"/>
            <a:r>
              <a:rPr lang="es-ES" dirty="0" smtClean="0"/>
              <a:t>Se entiende </a:t>
            </a:r>
            <a:r>
              <a:rPr lang="es-ES" dirty="0" smtClean="0"/>
              <a:t>por empresa al organismo social integrado por elementos humanos, técnicos y materiales cuyo objetivo natural </a:t>
            </a:r>
            <a:r>
              <a:rPr lang="es-ES" dirty="0" smtClean="0"/>
              <a:t>es </a:t>
            </a:r>
            <a:r>
              <a:rPr lang="es-ES" dirty="0" smtClean="0"/>
              <a:t>la obtención </a:t>
            </a:r>
            <a:r>
              <a:rPr lang="es-ES" dirty="0" smtClean="0"/>
              <a:t>de utilidades.</a:t>
            </a:r>
          </a:p>
          <a:p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PRODUCTO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259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Es cualquier objeto que puede ser ofrecido a un mercado que pueda satisfacer un deseo o una necesidad. </a:t>
            </a:r>
            <a:endParaRPr lang="es-ES_tradnl" dirty="0" smtClean="0"/>
          </a:p>
          <a:p>
            <a:pPr algn="just"/>
            <a:r>
              <a:rPr lang="es-ES_tradnl" dirty="0" smtClean="0"/>
              <a:t>Sin </a:t>
            </a:r>
            <a:r>
              <a:rPr lang="es-ES_tradnl" dirty="0" smtClean="0"/>
              <a:t>embargo, es mucho más que un objeto físico. </a:t>
            </a:r>
            <a:endParaRPr lang="es-ES_tradnl" dirty="0" smtClean="0"/>
          </a:p>
          <a:p>
            <a:pPr algn="just"/>
            <a:r>
              <a:rPr lang="es-ES_tradnl" dirty="0" smtClean="0"/>
              <a:t>Es </a:t>
            </a:r>
            <a:r>
              <a:rPr lang="es-ES_tradnl" dirty="0" smtClean="0"/>
              <a:t>un completo conjunto de beneficios o satisfacciones que los consumidores perciben cuando </a:t>
            </a:r>
            <a:r>
              <a:rPr lang="es-ES_tradnl" dirty="0" smtClean="0"/>
              <a:t>compran.</a:t>
            </a:r>
          </a:p>
          <a:p>
            <a:pPr algn="just"/>
            <a:r>
              <a:rPr lang="es-ES_tradnl" dirty="0" smtClean="0"/>
              <a:t>E</a:t>
            </a:r>
            <a:r>
              <a:rPr lang="es-ES_tradnl" dirty="0" smtClean="0"/>
              <a:t>s </a:t>
            </a:r>
            <a:r>
              <a:rPr lang="es-ES_tradnl" dirty="0" smtClean="0"/>
              <a:t>la suma de los atributos físicos, psicológicos, simbólicos y de servicio.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OBJETOS DEL MARKETING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PRODUCTO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_tradnl" sz="3000" dirty="0" smtClean="0"/>
              <a:t>Pueden destacar </a:t>
            </a:r>
            <a:r>
              <a:rPr lang="es-ES_tradnl" sz="3000" dirty="0" smtClean="0"/>
              <a:t>tres aspectos:</a:t>
            </a:r>
          </a:p>
          <a:p>
            <a:r>
              <a:rPr lang="es-ES_tradnl" sz="3000" dirty="0" smtClean="0"/>
              <a:t>Beneficios </a:t>
            </a:r>
            <a:r>
              <a:rPr lang="es-ES_tradnl" sz="3000" dirty="0" smtClean="0"/>
              <a:t>esenciales</a:t>
            </a: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Beneficios </a:t>
            </a:r>
            <a:r>
              <a:rPr lang="es-ES_tradnl" sz="3000" dirty="0" smtClean="0">
                <a:solidFill>
                  <a:srgbClr val="000000"/>
                </a:solidFill>
              </a:rPr>
              <a:t>psicológicos (por ejemplo, mejora de la imagen, esperanza, estatus, etc</a:t>
            </a:r>
            <a:r>
              <a:rPr lang="es-ES_tradnl" sz="3000" dirty="0" smtClean="0">
                <a:solidFill>
                  <a:srgbClr val="000000"/>
                </a:solidFill>
              </a:rPr>
              <a:t>.)</a:t>
            </a:r>
            <a:endParaRPr lang="es-ES_tradnl" sz="3000" dirty="0" smtClean="0"/>
          </a:p>
          <a:p>
            <a:r>
              <a:rPr lang="es-ES_tradnl" sz="3000" dirty="0" smtClean="0">
                <a:solidFill>
                  <a:srgbClr val="000000"/>
                </a:solidFill>
              </a:rPr>
              <a:t>Beneficio </a:t>
            </a:r>
            <a:r>
              <a:rPr lang="es-ES_tradnl" sz="3000" dirty="0" smtClean="0">
                <a:solidFill>
                  <a:srgbClr val="000000"/>
                </a:solidFill>
              </a:rPr>
              <a:t>o producto </a:t>
            </a:r>
            <a:r>
              <a:rPr lang="es-ES_tradnl" sz="3000" dirty="0" smtClean="0">
                <a:solidFill>
                  <a:srgbClr val="000000"/>
                </a:solidFill>
              </a:rPr>
              <a:t>tangible</a:t>
            </a: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Características y atributos del producto</a:t>
            </a: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Protección de </a:t>
            </a:r>
            <a:r>
              <a:rPr lang="es-ES_tradnl" sz="3000" dirty="0" smtClean="0">
                <a:solidFill>
                  <a:srgbClr val="000000"/>
                </a:solidFill>
              </a:rPr>
              <a:t>envase</a:t>
            </a:r>
            <a:endParaRPr lang="es-ES_tradnl" sz="3000" dirty="0" smtClean="0">
              <a:solidFill>
                <a:srgbClr val="000000"/>
              </a:solidFill>
            </a:endParaRP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Marca</a:t>
            </a:r>
            <a:endParaRPr lang="es-ES_tradnl" sz="3000" dirty="0" smtClean="0">
              <a:solidFill>
                <a:srgbClr val="000000"/>
              </a:solidFill>
            </a:endParaRPr>
          </a:p>
          <a:p>
            <a:r>
              <a:rPr lang="es-ES_tradnl" sz="3000" dirty="0" smtClean="0"/>
              <a:t>Servicio </a:t>
            </a:r>
            <a:r>
              <a:rPr lang="es-ES_tradnl" sz="3000" dirty="0" smtClean="0"/>
              <a:t>o producto extendido</a:t>
            </a: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Garantía</a:t>
            </a:r>
          </a:p>
          <a:p>
            <a:pPr lvl="1"/>
            <a:r>
              <a:rPr lang="es-ES_tradnl" sz="3000" dirty="0" smtClean="0">
                <a:solidFill>
                  <a:srgbClr val="000000"/>
                </a:solidFill>
              </a:rPr>
              <a:t>Instalación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MERCADO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/>
          <a:lstStyle/>
          <a:p>
            <a:r>
              <a:rPr lang="es-ES_tradnl" dirty="0" smtClean="0"/>
              <a:t>Un mercado es un área donde se desenvuelven los compradores y vendedores de mercaderías y servicios. </a:t>
            </a:r>
            <a:endParaRPr lang="es-ES_tradnl" dirty="0" smtClean="0"/>
          </a:p>
          <a:p>
            <a:r>
              <a:rPr lang="es-ES_tradnl" dirty="0" smtClean="0"/>
              <a:t>Es </a:t>
            </a:r>
            <a:r>
              <a:rPr lang="es-ES_tradnl" dirty="0" smtClean="0"/>
              <a:t>el lugar o ambiente donde se reúnen estos para intercambiar bienes y servicios. </a:t>
            </a:r>
            <a:endParaRPr lang="es-ES_tradnl" dirty="0" smtClean="0"/>
          </a:p>
          <a:p>
            <a:r>
              <a:rPr lang="es-ES_tradnl" dirty="0" smtClean="0"/>
              <a:t>Los </a:t>
            </a:r>
            <a:r>
              <a:rPr lang="es-ES_tradnl" dirty="0" smtClean="0"/>
              <a:t>mercados se clasifican según el bien que se comercializa.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OBJETOS DEL MARKETING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MERCADO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3973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dirty="0" smtClean="0"/>
              <a:t>a</a:t>
            </a:r>
            <a:r>
              <a:rPr lang="es-ES_tradnl" dirty="0" smtClean="0"/>
              <a:t>) Mercado de producción de </a:t>
            </a:r>
            <a:r>
              <a:rPr lang="es-ES_tradnl" dirty="0" smtClean="0"/>
              <a:t>consumo</a:t>
            </a:r>
            <a:r>
              <a:rPr lang="es-ES_tradnl" dirty="0" smtClean="0"/>
              <a:t>.</a:t>
            </a:r>
          </a:p>
          <a:p>
            <a:pPr>
              <a:buNone/>
            </a:pPr>
            <a:r>
              <a:rPr lang="es-ES_tradnl" dirty="0" smtClean="0"/>
              <a:t>b) Mercado de </a:t>
            </a:r>
            <a:r>
              <a:rPr lang="es-ES_tradnl" dirty="0" smtClean="0"/>
              <a:t>producción industrial.</a:t>
            </a:r>
          </a:p>
          <a:p>
            <a:pPr>
              <a:buNone/>
            </a:pPr>
            <a:r>
              <a:rPr lang="es-ES_tradnl" dirty="0" smtClean="0"/>
              <a:t>c</a:t>
            </a:r>
            <a:r>
              <a:rPr lang="es-ES_tradnl" dirty="0" smtClean="0"/>
              <a:t>) Mercado de </a:t>
            </a:r>
            <a:r>
              <a:rPr lang="es-ES_tradnl" dirty="0" smtClean="0"/>
              <a:t>servicio.</a:t>
            </a:r>
          </a:p>
          <a:p>
            <a:pPr>
              <a:buNone/>
            </a:pPr>
            <a:r>
              <a:rPr lang="es-ES_tradnl" dirty="0" smtClean="0"/>
              <a:t>d) Mercados </a:t>
            </a:r>
            <a:r>
              <a:rPr lang="es-ES_tradnl" dirty="0" smtClean="0"/>
              <a:t>gubernamentales</a:t>
            </a:r>
            <a:r>
              <a:rPr lang="es-ES_tradnl" dirty="0" smtClean="0"/>
              <a:t>.</a:t>
            </a:r>
          </a:p>
          <a:p>
            <a:pPr>
              <a:buNone/>
            </a:pPr>
            <a:r>
              <a:rPr lang="es-ES_tradnl" dirty="0" smtClean="0"/>
              <a:t>e) Mercado de </a:t>
            </a:r>
            <a:r>
              <a:rPr lang="es-ES_tradnl" dirty="0" smtClean="0"/>
              <a:t>revendedores</a:t>
            </a:r>
            <a:r>
              <a:rPr lang="es-ES_tradnl" dirty="0" smtClean="0"/>
              <a:t>.</a:t>
            </a:r>
          </a:p>
          <a:p>
            <a:pPr>
              <a:buNone/>
            </a:pPr>
            <a:r>
              <a:rPr lang="es-ES_tradnl" dirty="0" smtClean="0"/>
              <a:t>f) Mercados </a:t>
            </a:r>
            <a:r>
              <a:rPr lang="es-ES_tradnl" dirty="0" smtClean="0"/>
              <a:t>internacionales</a:t>
            </a:r>
            <a:r>
              <a:rPr lang="es-ES_tradnl" dirty="0" smtClean="0"/>
              <a:t>.</a:t>
            </a:r>
            <a:endParaRPr lang="es-ES_tradnl" dirty="0" smtClean="0"/>
          </a:p>
          <a:p>
            <a:pPr algn="just"/>
            <a:endParaRPr lang="es-ES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000" y="1571612"/>
            <a:ext cx="4041775" cy="639762"/>
          </a:xfrm>
        </p:spPr>
        <p:txBody>
          <a:bodyPr/>
          <a:lstStyle/>
          <a:p>
            <a:r>
              <a:rPr lang="es-ES" dirty="0" smtClean="0"/>
              <a:t>CLIENTE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dirty="0" smtClean="0"/>
              <a:t>Es aquel que el proveedor</a:t>
            </a:r>
          </a:p>
          <a:p>
            <a:pPr algn="just">
              <a:buNone/>
            </a:pPr>
            <a:r>
              <a:rPr lang="es-ES_tradnl" dirty="0" smtClean="0"/>
              <a:t>debe satisfacer sus</a:t>
            </a:r>
          </a:p>
          <a:p>
            <a:pPr algn="just">
              <a:buNone/>
            </a:pPr>
            <a:r>
              <a:rPr lang="es-ES_tradnl" dirty="0" smtClean="0"/>
              <a:t>necesidades. </a:t>
            </a:r>
          </a:p>
          <a:p>
            <a:pPr algn="just">
              <a:buNone/>
            </a:pPr>
            <a:r>
              <a:rPr lang="es-ES_tradnl" dirty="0" smtClean="0"/>
              <a:t>Los clientes son los</a:t>
            </a:r>
          </a:p>
          <a:p>
            <a:pPr algn="just">
              <a:buNone/>
            </a:pPr>
            <a:r>
              <a:rPr lang="es-ES_tradnl" dirty="0" smtClean="0"/>
              <a:t>consumidores que han</a:t>
            </a:r>
          </a:p>
          <a:p>
            <a:pPr algn="just">
              <a:buNone/>
            </a:pPr>
            <a:r>
              <a:rPr lang="es-ES_tradnl" dirty="0" smtClean="0"/>
              <a:t>encontrado satisfacción en los</a:t>
            </a:r>
          </a:p>
          <a:p>
            <a:pPr algn="just">
              <a:buNone/>
            </a:pPr>
            <a:r>
              <a:rPr lang="es-ES_tradnl" dirty="0" smtClean="0"/>
              <a:t>productos y que le reportan</a:t>
            </a:r>
          </a:p>
          <a:p>
            <a:pPr algn="just">
              <a:buNone/>
            </a:pPr>
            <a:r>
              <a:rPr lang="es-ES_tradnl" dirty="0" smtClean="0"/>
              <a:t>mayor beneficios a un menor</a:t>
            </a:r>
          </a:p>
          <a:p>
            <a:pPr algn="just">
              <a:buNone/>
            </a:pPr>
            <a:r>
              <a:rPr lang="es-ES_tradnl" dirty="0" smtClean="0"/>
              <a:t>costo.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ATRIBUTOS DE LOS OBJETOS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CALIDAD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La calidad de un producto está dada por la percepción del cliente hacia ese producto, en función del conjunto de características que el consumidor evalúa para el producto, y del nivel significativo que cada una de ellas tiene para ese cliente.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PRECIO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_tradnl" dirty="0" smtClean="0"/>
              <a:t>Para Philip </a:t>
            </a:r>
            <a:r>
              <a:rPr lang="es-ES_tradnl" dirty="0" err="1" smtClean="0"/>
              <a:t>Kotler</a:t>
            </a:r>
            <a:r>
              <a:rPr lang="es-ES_tradnl" dirty="0" smtClean="0"/>
              <a:t> y Gary Armstrong, autores del libro "Fundamentos de Marketing", el precio es la cantidad de dinero que se cobra por un producto o servicio, es la suma de los valores que los consumidores dan a cambio de los beneficios de tener o usar el producto o servicio.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ATRIBUTOS DE LOS OBJETOS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MARCA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s-ES_tradnl" dirty="0" smtClean="0"/>
              <a:t>La marca se define como un nombre o un signo, que se beneficia de una protección jurídica y esta destinada a identificar un producto y a diferenciarlo de los de la competencia. </a:t>
            </a:r>
          </a:p>
          <a:p>
            <a:pPr algn="just">
              <a:lnSpc>
                <a:spcPct val="80000"/>
              </a:lnSpc>
              <a:buNone/>
            </a:pPr>
            <a:r>
              <a:rPr lang="es-ES_tradnl" dirty="0" smtClean="0"/>
              <a:t>	La marca tiene una gran importancia en la política de marketing del producto ya que estos son cada día más parecidos y para el consumidor es cada vez más difícil diferenciarlos por sus solas características objetivas. Para el consumidor, constituye cierta garantía de calidad y servicio. 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EMBALAJE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_tradnl" dirty="0" smtClean="0"/>
              <a:t>El embalaje esta estrechamente ligado a la marca. Sus funciones son : </a:t>
            </a:r>
          </a:p>
          <a:p>
            <a:pPr algn="just"/>
            <a:r>
              <a:rPr lang="es-ES_tradnl" dirty="0" smtClean="0"/>
              <a:t>Asegurar la protección del producto.</a:t>
            </a:r>
          </a:p>
          <a:p>
            <a:pPr algn="just"/>
            <a:r>
              <a:rPr lang="es-ES_tradnl" dirty="0" smtClean="0"/>
              <a:t>Facilitar la utilización al consumidor y estar adaptado a las exigencias de manutención de los canales de distribución. </a:t>
            </a:r>
            <a:br>
              <a:rPr lang="es-ES_tradnl" dirty="0" smtClean="0"/>
            </a:br>
            <a:r>
              <a:rPr lang="es-ES_tradnl" dirty="0" smtClean="0"/>
              <a:t>Hoy en día el embalaje se ha convertido en uno de los principales métodos para vender el producto.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461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Módulo</vt:lpstr>
      <vt:lpstr>ENFOQUE SISTEMICO DEL MARKETING</vt:lpstr>
      <vt:lpstr>OBJETOS DEL MARKETING</vt:lpstr>
      <vt:lpstr>OBJETOS DEL MARKETING</vt:lpstr>
      <vt:lpstr>OBJETOS DEL MARKETING</vt:lpstr>
      <vt:lpstr>ATRIBUTOS DE LOS OBJETOS</vt:lpstr>
      <vt:lpstr>ATRIBUTOS DE LOS OBJETOS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KIRA</cp:lastModifiedBy>
  <cp:revision>9</cp:revision>
  <dcterms:modified xsi:type="dcterms:W3CDTF">2010-05-07T04:48:41Z</dcterms:modified>
</cp:coreProperties>
</file>